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/>
    <p:restoredTop sz="94679"/>
  </p:normalViewPr>
  <p:slideViewPr>
    <p:cSldViewPr snapToGrid="0" snapToObjects="1">
      <p:cViewPr>
        <p:scale>
          <a:sx n="98" d="100"/>
          <a:sy n="98" d="100"/>
        </p:scale>
        <p:origin x="-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E452D-D330-7446-AA45-73A2EA0BD5BD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459B0-63A9-8240-B798-9D7DA9E296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79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459B0-63A9-8240-B798-9D7DA9E2963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657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81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40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833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78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8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5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2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50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84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1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32606-2CC8-3A4E-AABC-667CB7EA3EA1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61FBD-D561-7548-823D-B849AE5A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6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 smtClean="0"/>
              <a:t>データ同化合宿最終発表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b="1" dirty="0" smtClean="0"/>
              <a:t>東京大学　新領域　メディカル情報生命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今田雄太郎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7984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5 </a:t>
            </a:r>
            <a:r>
              <a:rPr kumimoji="1" lang="en-US" altLang="ja-JP" dirty="0" err="1" smtClean="0"/>
              <a:t>Kalman</a:t>
            </a:r>
            <a:r>
              <a:rPr kumimoji="1" lang="en-US" altLang="ja-JP" dirty="0" smtClean="0"/>
              <a:t> Filter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99" y="1597565"/>
            <a:ext cx="4521200" cy="30226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042372" y="525598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RMSE:  0.20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71899" y="5063373"/>
            <a:ext cx="8556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5</a:t>
            </a:r>
            <a:r>
              <a:rPr lang="ja-JP" altLang="en-US" dirty="0" smtClean="0"/>
              <a:t>日程度でほぼ真値に近い値を推定するようになる。</a:t>
            </a:r>
            <a:endParaRPr lang="en-US" altLang="ja-JP" dirty="0" smtClean="0"/>
          </a:p>
          <a:p>
            <a:r>
              <a:rPr lang="ja-JP" altLang="en-US" dirty="0" smtClean="0"/>
              <a:t>最終的には</a:t>
            </a:r>
            <a:r>
              <a:rPr lang="en-US" altLang="ja-JP" dirty="0" smtClean="0"/>
              <a:t>RMSE</a:t>
            </a:r>
            <a:r>
              <a:rPr lang="ja-JP" altLang="en-US" dirty="0" smtClean="0"/>
              <a:t>が</a:t>
            </a:r>
            <a:r>
              <a:rPr lang="en-US" altLang="ja-JP" dirty="0" smtClean="0"/>
              <a:t>0.20</a:t>
            </a:r>
            <a:r>
              <a:rPr lang="ja-JP" altLang="en-US" dirty="0" smtClean="0"/>
              <a:t>程度に収束することが確認できた。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昨日</a:t>
            </a:r>
            <a:r>
              <a:rPr kumimoji="1" lang="ja-JP" altLang="en-US" dirty="0" smtClean="0"/>
              <a:t>、</a:t>
            </a:r>
            <a:r>
              <a:rPr kumimoji="1" lang="en-US" altLang="ja-JP" dirty="0" smtClean="0"/>
              <a:t>RMSE</a:t>
            </a:r>
            <a:r>
              <a:rPr kumimoji="1" lang="ja-JP" altLang="en-US" dirty="0" smtClean="0"/>
              <a:t>が不自然に小さかったのは</a:t>
            </a:r>
            <a:r>
              <a:rPr lang="ja-JP" altLang="en-US" dirty="0" smtClean="0"/>
              <a:t>（</a:t>
            </a:r>
            <a:r>
              <a:rPr kumimoji="1" lang="en-US" altLang="ja-JP" dirty="0" smtClean="0"/>
              <a:t>RMSE=0.178</a:t>
            </a:r>
            <a:r>
              <a:rPr lang="ja-JP" altLang="en-US" dirty="0" smtClean="0"/>
              <a:t>）</a:t>
            </a:r>
            <a:r>
              <a:rPr kumimoji="1" lang="ja-JP" altLang="en-US" dirty="0" smtClean="0"/>
              <a:t>、</a:t>
            </a:r>
            <a:r>
              <a:rPr lang="en-US" altLang="ja-JP" dirty="0"/>
              <a:t>N</a:t>
            </a:r>
            <a:r>
              <a:rPr kumimoji="1" lang="en-US" altLang="ja-JP" dirty="0" smtClean="0"/>
              <a:t>ature Run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N(0,1)</a:t>
            </a:r>
            <a:r>
              <a:rPr kumimoji="1" lang="ja-JP" altLang="en-US" dirty="0" smtClean="0"/>
              <a:t>の標準正規分布を加えて観測値を作成する際、全</a:t>
            </a:r>
            <a:r>
              <a:rPr kumimoji="1" lang="en-US" altLang="ja-JP" dirty="0" smtClean="0"/>
              <a:t>40</a:t>
            </a:r>
            <a:r>
              <a:rPr kumimoji="1" lang="ja-JP" altLang="en-US" dirty="0" smtClean="0"/>
              <a:t>変数に同じ誤差を導入していたためだった。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888" y="154925"/>
            <a:ext cx="3789725" cy="25847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47" y="2671193"/>
            <a:ext cx="3780008" cy="25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7 Ensemble </a:t>
            </a:r>
            <a:r>
              <a:rPr kumimoji="1" lang="en-US" altLang="ja-JP" dirty="0" err="1" smtClean="0"/>
              <a:t>Kalman</a:t>
            </a:r>
            <a:r>
              <a:rPr kumimoji="1" lang="en-US" altLang="ja-JP" dirty="0" smtClean="0"/>
              <a:t> Filter (PO</a:t>
            </a:r>
            <a:r>
              <a:rPr kumimoji="1" lang="ja-JP" altLang="en-US" dirty="0" smtClean="0"/>
              <a:t>法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4992235"/>
            <a:ext cx="10515600" cy="1580606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全点観測</a:t>
            </a:r>
            <a:r>
              <a:rPr lang="en-US" altLang="ja-JP" dirty="0" smtClean="0"/>
              <a:t>(N=40)</a:t>
            </a:r>
            <a:r>
              <a:rPr lang="ja-JP" altLang="en-US" dirty="0" smtClean="0"/>
              <a:t>、アンサンブルメンバー</a:t>
            </a:r>
            <a:r>
              <a:rPr lang="en-US" altLang="ja-JP" b="1" dirty="0" smtClean="0"/>
              <a:t>m=200</a:t>
            </a:r>
            <a:r>
              <a:rPr lang="ja-JP" altLang="en-US" dirty="0" smtClean="0"/>
              <a:t>で実験。</a:t>
            </a:r>
            <a:endParaRPr lang="en-US" altLang="ja-JP" dirty="0" smtClean="0"/>
          </a:p>
          <a:p>
            <a:r>
              <a:rPr lang="en-US" altLang="ja-JP" dirty="0" smtClean="0"/>
              <a:t>RMSE=0.187</a:t>
            </a:r>
            <a:r>
              <a:rPr lang="ja-JP" altLang="en-US" dirty="0" smtClean="0"/>
              <a:t>と、真値に近い値に収束したが、アンサンブルメンバーの解析誤差共分散平均から計算した</a:t>
            </a:r>
            <a:r>
              <a:rPr lang="en-US" altLang="ja-JP" dirty="0" smtClean="0"/>
              <a:t>P</a:t>
            </a:r>
            <a:r>
              <a:rPr lang="ja-JP" altLang="en-US" dirty="0" smtClean="0"/>
              <a:t>が、初期に一度小さくなった後再び上昇してしまうのが不可解。</a:t>
            </a:r>
            <a:endParaRPr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9163608" y="4271927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RMSE=</a:t>
            </a:r>
            <a:r>
              <a:rPr lang="ja-JP" altLang="en-US" dirty="0" smtClean="0"/>
              <a:t>0.</a:t>
            </a:r>
            <a:r>
              <a:rPr lang="en-US" altLang="ja-JP" dirty="0" smtClean="0"/>
              <a:t>187</a:t>
            </a:r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1533518"/>
            <a:ext cx="4045277" cy="27044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71" y="1894541"/>
            <a:ext cx="3488677" cy="23434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748" y="1928523"/>
            <a:ext cx="3347720" cy="23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2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48102" y="1825625"/>
            <a:ext cx="5305697" cy="4351338"/>
          </a:xfrm>
        </p:spPr>
        <p:txBody>
          <a:bodyPr/>
          <a:lstStyle/>
          <a:p>
            <a:r>
              <a:rPr lang="en-US" altLang="ja-JP" dirty="0" smtClean="0"/>
              <a:t>#Ensemble member</a:t>
            </a:r>
            <a:r>
              <a:rPr lang="ja-JP" altLang="en-US" dirty="0" smtClean="0"/>
              <a:t>が</a:t>
            </a:r>
            <a:r>
              <a:rPr lang="en-US" altLang="ja-JP" dirty="0" smtClean="0"/>
              <a:t>100-200</a:t>
            </a:r>
            <a:r>
              <a:rPr lang="ja-JP" altLang="en-US" dirty="0" smtClean="0"/>
              <a:t>を下回ると、期間の途中から同化しなくなり、最終的な</a:t>
            </a:r>
            <a:r>
              <a:rPr lang="en-US" altLang="ja-JP" dirty="0" smtClean="0"/>
              <a:t>RMSE</a:t>
            </a:r>
            <a:r>
              <a:rPr lang="ja-JP" altLang="en-US" dirty="0" smtClean="0"/>
              <a:t>は悪化。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dirty="0" smtClean="0"/>
              <a:t>#Ensemble member=1000</a:t>
            </a:r>
            <a:r>
              <a:rPr kumimoji="1" lang="ja-JP" altLang="en-US" dirty="0" smtClean="0"/>
              <a:t>だと、</a:t>
            </a:r>
            <a:r>
              <a:rPr kumimoji="1" lang="en-US" altLang="ja-JP" dirty="0" smtClean="0"/>
              <a:t>KF</a:t>
            </a:r>
            <a:r>
              <a:rPr kumimoji="1" lang="ja-JP" altLang="en-US" dirty="0" smtClean="0"/>
              <a:t>とほぼ同等に推定精度が良いが、計算コストが逆に増えているので本末転倒</a:t>
            </a:r>
            <a:r>
              <a:rPr lang="ja-JP" altLang="en-US" dirty="0" smtClean="0"/>
              <a:t>。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2194"/>
            <a:ext cx="4826000" cy="3378200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#Ensemble Member</a:t>
            </a:r>
            <a:r>
              <a:rPr kumimoji="1" lang="ja-JP" altLang="en-US" dirty="0" smtClean="0"/>
              <a:t>と推定精度の関係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34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3685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Ensemble Member</a:t>
            </a:r>
            <a:r>
              <a:rPr kumimoji="1" lang="ja-JP" altLang="en-US" sz="4000" dirty="0" smtClean="0"/>
              <a:t>が少ないとうまくいかない例</a:t>
            </a:r>
            <a:endParaRPr kumimoji="1" lang="ja-JP" altLang="en-US" sz="4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380" y="1839216"/>
            <a:ext cx="4157609" cy="277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047" y="2028790"/>
            <a:ext cx="3867838" cy="271766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187797" y="478564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RMSE</a:t>
            </a:r>
            <a:r>
              <a:rPr lang="en-US" altLang="ja-JP" dirty="0" smtClean="0"/>
              <a:t>=</a:t>
            </a:r>
            <a:r>
              <a:rPr lang="ja-JP" altLang="en-US" dirty="0" smtClean="0"/>
              <a:t>4.19</a:t>
            </a:r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8" y="2038967"/>
            <a:ext cx="4030695" cy="2707487"/>
          </a:xfrm>
          <a:prstGeom prst="rect">
            <a:avLst/>
          </a:prstGeom>
        </p:spPr>
      </p:pic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>
          <a:xfrm>
            <a:off x="838200" y="5486399"/>
            <a:ext cx="10515600" cy="731521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全点観測</a:t>
            </a:r>
            <a:r>
              <a:rPr lang="en-US" altLang="ja-JP" dirty="0" smtClean="0"/>
              <a:t>(N=40)</a:t>
            </a:r>
            <a:r>
              <a:rPr lang="ja-JP" altLang="en-US" dirty="0" smtClean="0"/>
              <a:t>、アンサンブルメンバー</a:t>
            </a:r>
            <a:r>
              <a:rPr lang="en-US" altLang="ja-JP" b="1" dirty="0" smtClean="0"/>
              <a:t>m=100</a:t>
            </a:r>
            <a:r>
              <a:rPr lang="ja-JP" altLang="en-US" dirty="0" smtClean="0"/>
              <a:t>で実験。</a:t>
            </a:r>
            <a:endParaRPr lang="en-US" altLang="ja-JP" dirty="0" smtClean="0"/>
          </a:p>
          <a:p>
            <a:r>
              <a:rPr lang="en-US" altLang="ja-JP" dirty="0" smtClean="0"/>
              <a:t>100</a:t>
            </a:r>
            <a:r>
              <a:rPr lang="ja-JP" altLang="en-US" dirty="0" smtClean="0"/>
              <a:t>日目以降誤差が上昇し、推定できなくなってしまう。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65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6303" cy="1325563"/>
          </a:xfrm>
        </p:spPr>
        <p:txBody>
          <a:bodyPr/>
          <a:lstStyle/>
          <a:p>
            <a:r>
              <a:rPr lang="en-US" altLang="ja-JP" dirty="0" smtClean="0"/>
              <a:t>3D-Var, KF, </a:t>
            </a:r>
            <a:r>
              <a:rPr lang="en-US" altLang="ja-JP" dirty="0" err="1" smtClean="0"/>
              <a:t>EnKF</a:t>
            </a:r>
            <a:r>
              <a:rPr lang="ja-JP" altLang="en-US" dirty="0" smtClean="0"/>
              <a:t>の観測数による精度比較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95850" y="1825625"/>
            <a:ext cx="535794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3D-Var</a:t>
            </a:r>
            <a:r>
              <a:rPr kumimoji="1" lang="ja-JP" altLang="en-US" sz="2400" dirty="0" smtClean="0"/>
              <a:t>は、固定した</a:t>
            </a:r>
            <a:r>
              <a:rPr kumimoji="1" lang="en-US" altLang="ja-JP" sz="2400" dirty="0" smtClean="0"/>
              <a:t>B</a:t>
            </a:r>
            <a:r>
              <a:rPr kumimoji="1" lang="ja-JP" altLang="en-US" sz="2400" dirty="0" smtClean="0"/>
              <a:t>を用いているため観測点が多い場合は他の</a:t>
            </a:r>
            <a:r>
              <a:rPr lang="ja-JP" altLang="en-US" sz="2400" dirty="0" smtClean="0"/>
              <a:t>手法の方が高精度だが、観測点が少なくても安定している。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KF</a:t>
            </a:r>
            <a:r>
              <a:rPr kumimoji="1" lang="ja-JP" altLang="en-US" sz="2400" dirty="0" smtClean="0"/>
              <a:t>は高精度だが、観測点が減ると不安定</a:t>
            </a:r>
            <a:endParaRPr kumimoji="1" lang="en-US" altLang="ja-JP" sz="2400" dirty="0" smtClean="0"/>
          </a:p>
          <a:p>
            <a:r>
              <a:rPr lang="en-US" altLang="ja-JP" sz="2400" dirty="0" err="1" smtClean="0"/>
              <a:t>EnKF</a:t>
            </a:r>
            <a:r>
              <a:rPr lang="ja-JP" altLang="en-US" sz="2400" dirty="0" smtClean="0"/>
              <a:t>では、</a:t>
            </a:r>
            <a:r>
              <a:rPr lang="en-US" altLang="ja-JP" sz="2400" dirty="0" smtClean="0"/>
              <a:t>#Ensemble member m=1000</a:t>
            </a:r>
            <a:r>
              <a:rPr lang="ja-JP" altLang="en-US" sz="2400" dirty="0" smtClean="0"/>
              <a:t>で行なったため</a:t>
            </a:r>
            <a:r>
              <a:rPr lang="en-US" altLang="ja-JP" sz="2400" dirty="0" smtClean="0"/>
              <a:t>KF</a:t>
            </a:r>
            <a:r>
              <a:rPr lang="ja-JP" altLang="en-US" sz="2400" dirty="0" smtClean="0"/>
              <a:t>と同等に高精度（但し、</a:t>
            </a:r>
            <a:r>
              <a:rPr lang="en-US" altLang="ja-JP" sz="2400" dirty="0" smtClean="0"/>
              <a:t>KF</a:t>
            </a:r>
            <a:r>
              <a:rPr lang="ja-JP" altLang="en-US" sz="2400" dirty="0" smtClean="0"/>
              <a:t>よりも実行時間がかかっている。）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4826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7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研究へのデータ同化利用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4506685"/>
            <a:ext cx="3255092" cy="2072107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7" y="1312200"/>
            <a:ext cx="5901509" cy="2810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5561873" y="4408714"/>
                <a:ext cx="31940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ja-JP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𝐹𝑥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  <m:sub/>
                      </m:sSub>
                      <m:r>
                        <a:rPr lang="en-US" altLang="ja-JP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𝐺𝑢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ja-JP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𝑤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mr-IN" altLang="ja-JP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873" y="4408714"/>
                <a:ext cx="3194080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13187" r="-51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28" y="4917681"/>
            <a:ext cx="5609050" cy="54248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855096" y="2453097"/>
            <a:ext cx="54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データ同化と同時</a:t>
            </a:r>
            <a:r>
              <a:rPr kumimoji="1" lang="ja-JP" altLang="en-US" smtClean="0"/>
              <a:t>にモデルパラメータも推定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92537" y="3707026"/>
            <a:ext cx="549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推定したモデルを用いて、最適制御による腫瘍増殖</a:t>
            </a:r>
            <a:r>
              <a:rPr kumimoji="1" lang="ja-JP" altLang="en-US" smtClean="0"/>
              <a:t>抑制のフィードバック制御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26296" y="46381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mtClean="0"/>
              <a:t>期待値損失関数</a:t>
            </a:r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84" y="5659030"/>
            <a:ext cx="5409837" cy="44249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84" y="6224217"/>
            <a:ext cx="2765126" cy="4116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846856" y="5331817"/>
                <a:ext cx="4209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𝑎𝑟𝑔𝑚𝑖𝑛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𝐽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856" y="5331817"/>
                <a:ext cx="4209144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92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感想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様々なデータ同化手法を、座学上の理論だけではなく、実装上のチューニングや注意点など、実用の際に有用な知見を多く学ぶことができ、</a:t>
            </a:r>
            <a:r>
              <a:rPr lang="ja-JP" altLang="en-US" dirty="0" smtClean="0"/>
              <a:t>有意義でした。</a:t>
            </a:r>
            <a:endParaRPr lang="en-US" altLang="ja-JP" dirty="0" smtClean="0"/>
          </a:p>
          <a:p>
            <a:r>
              <a:rPr kumimoji="1" lang="ja-JP" altLang="en-US" dirty="0" smtClean="0"/>
              <a:t>先生とチューターの方々</a:t>
            </a:r>
            <a:r>
              <a:rPr lang="ja-JP" altLang="en-US" dirty="0" smtClean="0"/>
              <a:t>、朝から晩まで質問に熱心にご対応いただき、ありがとうございました。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4846169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440</Words>
  <Application>Microsoft Macintosh PowerPoint</Application>
  <PresentationFormat>ワイド画面</PresentationFormat>
  <Paragraphs>35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Cambria Math</vt:lpstr>
      <vt:lpstr>Mangal</vt:lpstr>
      <vt:lpstr>Yu Gothic</vt:lpstr>
      <vt:lpstr>Yu Gothic Light</vt:lpstr>
      <vt:lpstr>Arial</vt:lpstr>
      <vt:lpstr>ホワイト</vt:lpstr>
      <vt:lpstr>データ同化合宿最終発表</vt:lpstr>
      <vt:lpstr>課題5 Kalman Filter</vt:lpstr>
      <vt:lpstr>課題7 Ensemble Kalman Filter (PO法)</vt:lpstr>
      <vt:lpstr>#Ensemble Memberと推定精度の関係</vt:lpstr>
      <vt:lpstr>Ensemble Memberが少ないとうまくいかない例</vt:lpstr>
      <vt:lpstr>3D-Var, KF, EnKFの観測数による精度比較</vt:lpstr>
      <vt:lpstr>研究へのデータ同化利用</vt:lpstr>
      <vt:lpstr>感想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データ同化合宿最終発表</dc:title>
  <dc:creator>Y K</dc:creator>
  <cp:lastModifiedBy>Y K</cp:lastModifiedBy>
  <cp:revision>17</cp:revision>
  <dcterms:created xsi:type="dcterms:W3CDTF">2017-12-07T20:23:39Z</dcterms:created>
  <dcterms:modified xsi:type="dcterms:W3CDTF">2017-12-08T00:52:01Z</dcterms:modified>
</cp:coreProperties>
</file>